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1" autoAdjust="0"/>
    <p:restoredTop sz="94660"/>
  </p:normalViewPr>
  <p:slideViewPr>
    <p:cSldViewPr snapToGrid="0">
      <p:cViewPr varScale="1">
        <p:scale>
          <a:sx n="77" d="100"/>
          <a:sy n="77" d="100"/>
        </p:scale>
        <p:origin x="50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A9E10D-E9B8-4F5E-816E-4D6490A3E5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41FEBA5-5F1B-4C2A-A590-48FDEE040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E40B6BD-4404-4800-8639-E069D6346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5E698FE-3744-494F-A0F5-211161051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0952F0B-D3D1-465D-952E-4A2A933F2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0164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9AB480-C101-4510-A508-4A0D9E71E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AA1BE29-81D4-4541-8904-458CD68EBE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DCF6FD7-F3B2-4D93-831E-803300535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DD4DF5F-18EF-43A4-9E1B-EF17B71ED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4D517E2-CE9E-49CD-B3F1-30DB97AD0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8612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4191AB75-199D-4D4E-B6C3-8BA3E7ADFB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FCBFAFF4-BF2B-4229-9C65-046023828C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56943D5-9485-4B44-9965-C6092FE54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A84D6CA-2710-4C2E-B8EE-AFE256149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110BA58-329B-49FE-B2DF-5C99B6DF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016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0D3B2-6E67-4066-8972-8767F1C34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40C9D08-D31A-4D29-85B5-E3D76F70F0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8AF74D8-DFD5-4D43-A886-E66E65022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11BD72F-2487-45E7-8725-126ECD2A8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B86E0EE-A0F5-47BD-A8A7-AED5F4B79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626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ABE26C-F9C7-494F-9707-B73845CD8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C8E81D2-EF25-4D92-BB18-3123AFD92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EAA5CDB-542B-4B76-8ECD-80B1B10EF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6F29A7A-A0B3-436B-AC96-F134F77E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B1E0093-EED2-483E-B3BE-F9F63F4B5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305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62E029-BFD3-4CD7-89AF-C1D31EDF8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58069C3-D05E-42D2-B68A-6E3ED00FF9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DAF98512-FEA4-4A8D-B1DD-5C05B210D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0B2AFB8-52E4-4238-A197-242EC02C1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46BC4460-A7E4-4E6A-AF5C-5ACD292AC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8973B2C-AF78-4346-BCA0-993A9DF99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2995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0EFCA3-3603-45BF-B584-CAB09A664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423F14E-5CBB-4546-A9A6-7DB1310FF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D328A15-1CB4-45BB-A930-30BC327924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1AC0176-6AFB-4F11-AE02-3D6E6EB46F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E18C614-A74D-4E9E-88F4-0C0F834529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5D4EDF5-127B-4C64-BD3A-15B16B640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DC350335-4106-40B8-A074-1D25BE10A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5D750AD3-D703-4DAA-A411-C6AA85615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8415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1A071A-B568-4AC4-A6FD-01B13E22A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8A98F1A7-CEB0-45BE-961D-5CEAB5AF5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B5FDC21-A65B-4F1A-9AD0-B512C177D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AE79395C-04C8-45A9-8B14-7120F0E64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737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24317CB-451D-4B73-991E-CFAA4C42E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7C596D8-E0FB-440E-B8F0-D2E05D321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4CE1D92E-255D-40FA-8A59-745AADAF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3633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5230F5-78CE-4929-9876-37FC87938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441C00B-077E-4515-9135-A2C629246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FE56BC2-C876-42C5-869F-E4BC092C04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0BD0BFC-AB37-4545-BB98-CBCE7546A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88A88F9A-6A04-44FE-BF09-34DB26698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48C7963-DCE6-43C5-8BDC-850C99B84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142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6246F7-33F2-459C-9063-3A5F50C6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B7E297A9-AEA1-4988-A40A-B7DC95E99E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D629F12-B33E-461E-A288-CC26DE0931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969C45B-D229-457B-9DE0-35D56B5EB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229DECD3-A9D7-49F7-A061-86D1BE39C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29D8E90-A912-4CB7-906D-393555CF9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7958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F8E390B-4463-40A8-B701-0503B24E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2006D0A-65F6-4748-9B6A-24C0C037B0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FA99234-1591-40FE-ACD8-ABD439A82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6F603-26ED-4C8A-B553-991E6209253A}" type="datetimeFigureOut">
              <a:rPr lang="en-GB" smtClean="0"/>
              <a:t>28/11/2019</a:t>
            </a:fld>
            <a:endParaRPr lang="en-GB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C377ADB-4772-47B4-9EB7-DD57750D0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2015DEA-3395-414C-A8BC-6F0431FA9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89810-4F83-4D65-AEF0-150A1C329981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9889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0E2F92-9858-46E0-A678-03D0218F53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39036"/>
            <a:ext cx="9144000" cy="3795385"/>
          </a:xfrm>
        </p:spPr>
        <p:txBody>
          <a:bodyPr>
            <a:normAutofit/>
          </a:bodyPr>
          <a:lstStyle/>
          <a:p>
            <a:r>
              <a:rPr lang="en-NL" b="1" dirty="0"/>
              <a:t>R</a:t>
            </a:r>
            <a:r>
              <a:rPr lang="en-GB" b="1" dirty="0"/>
              <a:t>e</a:t>
            </a:r>
            <a:r>
              <a:rPr lang="en-NL" b="1" dirty="0"/>
              <a:t>f</a:t>
            </a:r>
            <a:r>
              <a:rPr lang="en-GB" b="1" dirty="0"/>
              <a:t>u</a:t>
            </a:r>
            <a:r>
              <a:rPr lang="en-NL" b="1" dirty="0"/>
              <a:t>g</a:t>
            </a:r>
            <a:r>
              <a:rPr lang="en-GB" b="1" dirty="0" err="1"/>
              <a:t>i</a:t>
            </a:r>
            <a:r>
              <a:rPr lang="en-NL" b="1" dirty="0"/>
              <a:t>a</a:t>
            </a:r>
            <a:r>
              <a:rPr lang="en-GB" b="1" dirty="0"/>
              <a:t>l</a:t>
            </a:r>
            <a:r>
              <a:rPr lang="en-NL" b="1" dirty="0"/>
              <a:t> </a:t>
            </a:r>
            <a:r>
              <a:rPr lang="en-GB" b="1" dirty="0"/>
              <a:t>o</a:t>
            </a:r>
            <a:r>
              <a:rPr lang="en-NL" b="1" dirty="0"/>
              <a:t>r</a:t>
            </a:r>
            <a:r>
              <a:rPr lang="en-GB" b="1" dirty="0" err="1"/>
              <a:t>i</a:t>
            </a:r>
            <a:r>
              <a:rPr lang="en-NL" b="1" dirty="0"/>
              <a:t>g</a:t>
            </a:r>
            <a:r>
              <a:rPr lang="en-GB" b="1" dirty="0" err="1"/>
              <a:t>i</a:t>
            </a:r>
            <a:r>
              <a:rPr lang="en-NL" b="1" dirty="0"/>
              <a:t>n</a:t>
            </a:r>
            <a:r>
              <a:rPr lang="en-GB" b="1" dirty="0"/>
              <a:t>s</a:t>
            </a:r>
            <a:r>
              <a:rPr lang="en-NL" b="1" dirty="0"/>
              <a:t> </a:t>
            </a:r>
            <a:r>
              <a:rPr lang="en-GB" b="1" dirty="0"/>
              <a:t>o</a:t>
            </a:r>
            <a:r>
              <a:rPr lang="en-NL" b="1" dirty="0"/>
              <a:t>f </a:t>
            </a:r>
            <a:r>
              <a:rPr lang="en-GB" b="1" dirty="0"/>
              <a:t>r</a:t>
            </a:r>
            <a:r>
              <a:rPr lang="en-NL" b="1" dirty="0"/>
              <a:t>e</a:t>
            </a:r>
            <a:r>
              <a:rPr lang="en-GB" b="1" dirty="0" err="1"/>
              <a:t>i</a:t>
            </a:r>
            <a:r>
              <a:rPr lang="en-NL" b="1" dirty="0"/>
              <a:t>n</a:t>
            </a:r>
            <a:r>
              <a:rPr lang="en-GB" b="1" dirty="0"/>
              <a:t>d</a:t>
            </a:r>
            <a:r>
              <a:rPr lang="en-NL" b="1" dirty="0"/>
              <a:t>e</a:t>
            </a:r>
            <a:r>
              <a:rPr lang="en-GB" b="1" dirty="0"/>
              <a:t>e</a:t>
            </a:r>
            <a:r>
              <a:rPr lang="en-NL" b="1" dirty="0"/>
              <a:t>r (</a:t>
            </a:r>
            <a:r>
              <a:rPr lang="en-GB" b="1" i="1" dirty="0"/>
              <a:t>R</a:t>
            </a:r>
            <a:r>
              <a:rPr lang="en-NL" b="1" i="1" dirty="0"/>
              <a:t>a</a:t>
            </a:r>
            <a:r>
              <a:rPr lang="en-GB" b="1" i="1" dirty="0"/>
              <a:t>n</a:t>
            </a:r>
            <a:r>
              <a:rPr lang="en-NL" b="1" i="1" dirty="0"/>
              <a:t>g</a:t>
            </a:r>
            <a:r>
              <a:rPr lang="en-GB" b="1" i="1" dirty="0" err="1"/>
              <a:t>i</a:t>
            </a:r>
            <a:r>
              <a:rPr lang="en-NL" b="1" i="1" dirty="0"/>
              <a:t>f</a:t>
            </a:r>
            <a:r>
              <a:rPr lang="en-GB" b="1" i="1" dirty="0"/>
              <a:t>e</a:t>
            </a:r>
            <a:r>
              <a:rPr lang="en-NL" b="1" i="1" dirty="0"/>
              <a:t>r ta</a:t>
            </a:r>
            <a:r>
              <a:rPr lang="en-GB" b="1" i="1" dirty="0"/>
              <a:t>r</a:t>
            </a:r>
            <a:r>
              <a:rPr lang="en-NL" b="1" i="1" dirty="0"/>
              <a:t>a</a:t>
            </a:r>
            <a:r>
              <a:rPr lang="en-GB" b="1" i="1" dirty="0"/>
              <a:t>n</a:t>
            </a:r>
            <a:r>
              <a:rPr lang="en-NL" b="1" i="1" dirty="0"/>
              <a:t>d</a:t>
            </a:r>
            <a:r>
              <a:rPr lang="en-GB" b="1" i="1" dirty="0"/>
              <a:t>u</a:t>
            </a:r>
            <a:r>
              <a:rPr lang="en-NL" b="1" i="1" dirty="0"/>
              <a:t>s</a:t>
            </a:r>
            <a:r>
              <a:rPr lang="en-NL" b="1" dirty="0"/>
              <a:t>) </a:t>
            </a:r>
            <a:br>
              <a:rPr lang="en-NL" b="1" dirty="0"/>
            </a:br>
            <a:r>
              <a:rPr lang="en-NL" b="1" dirty="0"/>
              <a:t>inferred from </a:t>
            </a:r>
            <a:r>
              <a:rPr lang="en-NL" b="1" dirty="0" err="1"/>
              <a:t>mitochrondrial</a:t>
            </a:r>
            <a:r>
              <a:rPr lang="en-NL" b="1" dirty="0"/>
              <a:t> DNA sequences</a:t>
            </a:r>
            <a:endParaRPr lang="en-GB" b="1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5030CDA-D91D-4EE6-855F-FF98D7B9F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2238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n-NL" b="1" dirty="0"/>
              <a:t> </a:t>
            </a:r>
            <a:r>
              <a:rPr lang="en-NL" sz="3500" b="1" dirty="0"/>
              <a:t>– </a:t>
            </a:r>
            <a:r>
              <a:rPr lang="nn-NO" sz="3500" b="1" dirty="0"/>
              <a:t>Ø</a:t>
            </a:r>
            <a:r>
              <a:rPr lang="en-NL" sz="3500" b="1" dirty="0"/>
              <a:t>y</a:t>
            </a:r>
            <a:r>
              <a:rPr lang="en-GB" sz="3500" b="1" dirty="0"/>
              <a:t>s</a:t>
            </a:r>
            <a:r>
              <a:rPr lang="en-NL" sz="3500" b="1" dirty="0"/>
              <a:t>t</a:t>
            </a:r>
            <a:r>
              <a:rPr lang="en-GB" sz="3500" b="1" dirty="0"/>
              <a:t>e</a:t>
            </a:r>
            <a:r>
              <a:rPr lang="en-NL" sz="3500" b="1" dirty="0" err="1"/>
              <a:t>i</a:t>
            </a:r>
            <a:r>
              <a:rPr lang="en-GB" sz="3500" b="1" dirty="0"/>
              <a:t>n</a:t>
            </a:r>
            <a:r>
              <a:rPr lang="nn-NO" sz="3500" b="1" dirty="0"/>
              <a:t> </a:t>
            </a:r>
            <a:r>
              <a:rPr lang="en-NL" sz="3500" b="1" dirty="0"/>
              <a:t>F</a:t>
            </a:r>
            <a:r>
              <a:rPr lang="en-GB" sz="3500" b="1" dirty="0"/>
              <a:t>l</a:t>
            </a:r>
            <a:r>
              <a:rPr lang="en-NL" sz="3500" b="1" dirty="0"/>
              <a:t>a</a:t>
            </a:r>
            <a:r>
              <a:rPr lang="en-GB" sz="3500" b="1" dirty="0"/>
              <a:t>g</a:t>
            </a:r>
            <a:r>
              <a:rPr lang="en-NL" sz="3500" b="1" dirty="0"/>
              <a:t>s</a:t>
            </a:r>
            <a:r>
              <a:rPr lang="en-GB" sz="3500" b="1" dirty="0"/>
              <a:t>t</a:t>
            </a:r>
            <a:r>
              <a:rPr lang="en-NL" sz="3500" b="1" dirty="0"/>
              <a:t>a</a:t>
            </a:r>
            <a:r>
              <a:rPr lang="en-GB" sz="3500" b="1" dirty="0"/>
              <a:t>d</a:t>
            </a:r>
            <a:r>
              <a:rPr lang="nn-NO" sz="3500" b="1" dirty="0"/>
              <a:t> </a:t>
            </a:r>
            <a:r>
              <a:rPr lang="en-NL" sz="3500" b="1" dirty="0"/>
              <a:t>&amp;</a:t>
            </a:r>
            <a:r>
              <a:rPr lang="nn-NO" sz="3500" b="1" dirty="0"/>
              <a:t> </a:t>
            </a:r>
            <a:r>
              <a:rPr lang="en-NL" sz="3500" b="1" dirty="0"/>
              <a:t>K</a:t>
            </a:r>
            <a:r>
              <a:rPr lang="en-GB" sz="3500" b="1" dirty="0"/>
              <a:t>n</a:t>
            </a:r>
            <a:r>
              <a:rPr lang="en-NL" sz="3500" b="1" dirty="0"/>
              <a:t>u</a:t>
            </a:r>
            <a:r>
              <a:rPr lang="en-GB" sz="3500" b="1" dirty="0"/>
              <a:t>t</a:t>
            </a:r>
            <a:r>
              <a:rPr lang="nn-NO" sz="3500" b="1" dirty="0"/>
              <a:t> H. Rø</a:t>
            </a:r>
            <a:r>
              <a:rPr lang="en-NL" sz="3500" b="1" dirty="0"/>
              <a:t>e</a:t>
            </a:r>
            <a:r>
              <a:rPr lang="en-GB" sz="3500" b="1" dirty="0"/>
              <a:t>d</a:t>
            </a:r>
            <a:r>
              <a:rPr lang="en-NL" sz="3500" b="1" dirty="0"/>
              <a:t> –</a:t>
            </a:r>
          </a:p>
          <a:p>
            <a:r>
              <a:rPr lang="en-GB" b="1" i="1" u="sng" dirty="0"/>
              <a:t>E</a:t>
            </a:r>
            <a:r>
              <a:rPr lang="en-NL" b="1" i="1" u="sng" dirty="0"/>
              <a:t>v</a:t>
            </a:r>
            <a:r>
              <a:rPr lang="en-GB" b="1" i="1" u="sng" dirty="0"/>
              <a:t>o</a:t>
            </a:r>
            <a:r>
              <a:rPr lang="en-NL" b="1" i="1" u="sng" dirty="0"/>
              <a:t>l</a:t>
            </a:r>
            <a:r>
              <a:rPr lang="en-GB" b="1" i="1" u="sng" dirty="0"/>
              <a:t>u</a:t>
            </a:r>
            <a:r>
              <a:rPr lang="en-NL" b="1" i="1" u="sng" dirty="0"/>
              <a:t>t</a:t>
            </a:r>
            <a:r>
              <a:rPr lang="en-GB" b="1" i="1" u="sng" dirty="0" err="1"/>
              <a:t>i</a:t>
            </a:r>
            <a:r>
              <a:rPr lang="en-NL" b="1" i="1" u="sng" dirty="0"/>
              <a:t>o</a:t>
            </a:r>
            <a:r>
              <a:rPr lang="en-GB" b="1" i="1" u="sng" dirty="0"/>
              <a:t>n</a:t>
            </a:r>
            <a:r>
              <a:rPr lang="en-NL" b="1" i="1" u="sng" dirty="0"/>
              <a:t> 2002 </a:t>
            </a:r>
          </a:p>
          <a:p>
            <a:pPr marL="342900" indent="-342900">
              <a:buFontTx/>
              <a:buChar char="-"/>
            </a:pPr>
            <a:endParaRPr lang="en-NL" dirty="0"/>
          </a:p>
          <a:p>
            <a:r>
              <a:rPr lang="en-NL" b="1" dirty="0"/>
              <a:t>By Sybren J. Hilgen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794204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EBD6F7-BB7C-4DB0-9778-9083196E7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n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t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r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u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t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38D00AE-22F9-43E0-89E6-C77E06C0D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51252" cy="4351338"/>
          </a:xfrm>
        </p:spPr>
        <p:txBody>
          <a:bodyPr/>
          <a:lstStyle/>
          <a:p>
            <a:pPr>
              <a:buClr>
                <a:schemeClr val="accent1">
                  <a:lumMod val="75000"/>
                </a:schemeClr>
              </a:buClr>
            </a:pPr>
            <a:r>
              <a:rPr lang="en-NL" dirty="0"/>
              <a:t>What </a:t>
            </a:r>
            <a:r>
              <a:rPr lang="en-GB" dirty="0"/>
              <a:t>a</a:t>
            </a:r>
            <a:r>
              <a:rPr lang="en-NL" dirty="0"/>
              <a:t>r</a:t>
            </a:r>
            <a:r>
              <a:rPr lang="en-GB" dirty="0"/>
              <a:t>e</a:t>
            </a:r>
            <a:r>
              <a:rPr lang="en-NL" dirty="0"/>
              <a:t> </a:t>
            </a:r>
            <a:r>
              <a:rPr lang="en-GB" dirty="0"/>
              <a:t>t</a:t>
            </a:r>
            <a:r>
              <a:rPr lang="en-NL" dirty="0"/>
              <a:t>h</a:t>
            </a:r>
            <a:r>
              <a:rPr lang="en-GB" dirty="0"/>
              <a:t>e</a:t>
            </a:r>
            <a:r>
              <a:rPr lang="en-NL" dirty="0"/>
              <a:t> </a:t>
            </a:r>
            <a:r>
              <a:rPr lang="en-NL" dirty="0" err="1"/>
              <a:t>ef</a:t>
            </a:r>
            <a:r>
              <a:rPr lang="en-GB" dirty="0"/>
              <a:t>f</a:t>
            </a:r>
            <a:r>
              <a:rPr lang="en-NL" dirty="0"/>
              <a:t>e</a:t>
            </a:r>
            <a:r>
              <a:rPr lang="en-GB" dirty="0"/>
              <a:t>c</a:t>
            </a:r>
            <a:r>
              <a:rPr lang="en-NL" dirty="0"/>
              <a:t>t</a:t>
            </a:r>
            <a:r>
              <a:rPr lang="en-GB" dirty="0"/>
              <a:t>s</a:t>
            </a:r>
            <a:r>
              <a:rPr lang="en-NL" dirty="0"/>
              <a:t> o</a:t>
            </a:r>
            <a:r>
              <a:rPr lang="en-GB" dirty="0"/>
              <a:t>f</a:t>
            </a:r>
            <a:r>
              <a:rPr lang="en-NL" dirty="0"/>
              <a:t> </a:t>
            </a:r>
            <a:r>
              <a:rPr lang="en-GB" dirty="0"/>
              <a:t>l</a:t>
            </a:r>
            <a:r>
              <a:rPr lang="en-NL" dirty="0"/>
              <a:t>a</a:t>
            </a:r>
            <a:r>
              <a:rPr lang="en-GB" dirty="0"/>
              <a:t>r</a:t>
            </a:r>
            <a:r>
              <a:rPr lang="en-NL" dirty="0"/>
              <a:t>g</a:t>
            </a:r>
            <a:r>
              <a:rPr lang="en-GB" dirty="0"/>
              <a:t>e</a:t>
            </a:r>
            <a:r>
              <a:rPr lang="en-NL" dirty="0"/>
              <a:t>-</a:t>
            </a:r>
            <a:r>
              <a:rPr lang="en-GB" dirty="0"/>
              <a:t>s</a:t>
            </a:r>
            <a:r>
              <a:rPr lang="en-NL" dirty="0"/>
              <a:t>c</a:t>
            </a:r>
            <a:r>
              <a:rPr lang="en-GB" dirty="0"/>
              <a:t>a</a:t>
            </a:r>
            <a:r>
              <a:rPr lang="en-NL" dirty="0"/>
              <a:t>l</a:t>
            </a:r>
            <a:r>
              <a:rPr lang="en-GB" dirty="0"/>
              <a:t>e</a:t>
            </a:r>
            <a:r>
              <a:rPr lang="en-NL" dirty="0"/>
              <a:t> </a:t>
            </a:r>
            <a:r>
              <a:rPr lang="en-GB" dirty="0"/>
              <a:t>c</a:t>
            </a:r>
            <a:r>
              <a:rPr lang="en-NL" dirty="0"/>
              <a:t>l</a:t>
            </a:r>
            <a:r>
              <a:rPr lang="en-GB" dirty="0" err="1"/>
              <a:t>i</a:t>
            </a:r>
            <a:r>
              <a:rPr lang="en-NL" dirty="0"/>
              <a:t>m</a:t>
            </a:r>
            <a:r>
              <a:rPr lang="en-GB" dirty="0"/>
              <a:t>a</a:t>
            </a:r>
            <a:r>
              <a:rPr lang="en-NL" dirty="0"/>
              <a:t>t</a:t>
            </a:r>
            <a:r>
              <a:rPr lang="en-GB" dirty="0" err="1"/>
              <a:t>i</a:t>
            </a:r>
            <a:r>
              <a:rPr lang="en-NL" dirty="0"/>
              <a:t>c </a:t>
            </a:r>
            <a:r>
              <a:rPr lang="en-GB" dirty="0"/>
              <a:t>f</a:t>
            </a:r>
            <a:r>
              <a:rPr lang="en-NL" dirty="0" err="1"/>
              <a:t>luctuations</a:t>
            </a:r>
            <a:r>
              <a:rPr lang="en-NL" dirty="0"/>
              <a:t> on reindeer? </a:t>
            </a:r>
          </a:p>
          <a:p>
            <a:pPr>
              <a:buClr>
                <a:schemeClr val="accent1">
                  <a:lumMod val="75000"/>
                </a:schemeClr>
              </a:buClr>
            </a:pPr>
            <a:endParaRPr lang="en-NL" dirty="0"/>
          </a:p>
          <a:p>
            <a:pPr>
              <a:buClr>
                <a:schemeClr val="accent1">
                  <a:lumMod val="75000"/>
                </a:schemeClr>
              </a:buClr>
            </a:pPr>
            <a:r>
              <a:rPr lang="en-GB" dirty="0"/>
              <a:t>Th</a:t>
            </a:r>
            <a:r>
              <a:rPr lang="en-NL" dirty="0"/>
              <a:t>r</a:t>
            </a:r>
            <a:r>
              <a:rPr lang="en-GB" dirty="0"/>
              <a:t>e</a:t>
            </a:r>
            <a:r>
              <a:rPr lang="en-NL" dirty="0"/>
              <a:t>e morphologically distinct groups of </a:t>
            </a:r>
            <a:r>
              <a:rPr lang="en-GB" dirty="0"/>
              <a:t>r</a:t>
            </a:r>
            <a:r>
              <a:rPr lang="en-NL" dirty="0"/>
              <a:t>e</a:t>
            </a:r>
            <a:r>
              <a:rPr lang="en-GB" dirty="0" err="1"/>
              <a:t>i</a:t>
            </a:r>
            <a:r>
              <a:rPr lang="en-NL" dirty="0"/>
              <a:t>n</a:t>
            </a:r>
            <a:r>
              <a:rPr lang="en-GB" dirty="0"/>
              <a:t>d</a:t>
            </a:r>
            <a:r>
              <a:rPr lang="en-NL" dirty="0"/>
              <a:t>e</a:t>
            </a:r>
            <a:r>
              <a:rPr lang="en-GB" dirty="0"/>
              <a:t>e</a:t>
            </a:r>
            <a:r>
              <a:rPr lang="en-NL" dirty="0"/>
              <a:t>r </a:t>
            </a:r>
          </a:p>
          <a:p>
            <a:pPr lvl="1"/>
            <a:r>
              <a:rPr lang="en-NL" b="1" dirty="0">
                <a:solidFill>
                  <a:srgbClr val="FF0000"/>
                </a:solidFill>
              </a:rPr>
              <a:t>Wo</a:t>
            </a:r>
            <a:r>
              <a:rPr lang="en-GB" b="1" dirty="0">
                <a:solidFill>
                  <a:srgbClr val="FF0000"/>
                </a:solidFill>
              </a:rPr>
              <a:t>o</a:t>
            </a:r>
            <a:r>
              <a:rPr lang="en-NL" b="1" dirty="0">
                <a:solidFill>
                  <a:srgbClr val="FF0000"/>
                </a:solidFill>
              </a:rPr>
              <a:t>d</a:t>
            </a:r>
            <a:r>
              <a:rPr lang="en-GB" b="1" dirty="0">
                <a:solidFill>
                  <a:srgbClr val="FF0000"/>
                </a:solidFill>
              </a:rPr>
              <a:t>l</a:t>
            </a:r>
            <a:r>
              <a:rPr lang="en-NL" b="1" dirty="0">
                <a:solidFill>
                  <a:srgbClr val="FF0000"/>
                </a:solidFill>
              </a:rPr>
              <a:t>a</a:t>
            </a:r>
            <a:r>
              <a:rPr lang="en-GB" b="1" dirty="0">
                <a:solidFill>
                  <a:srgbClr val="FF0000"/>
                </a:solidFill>
              </a:rPr>
              <a:t>n</a:t>
            </a:r>
            <a:r>
              <a:rPr lang="en-NL" b="1" dirty="0">
                <a:solidFill>
                  <a:srgbClr val="FF0000"/>
                </a:solidFill>
              </a:rPr>
              <a:t>d form</a:t>
            </a:r>
          </a:p>
          <a:p>
            <a:pPr lvl="1"/>
            <a:r>
              <a:rPr lang="en-NL" b="1" dirty="0">
                <a:solidFill>
                  <a:srgbClr val="00B050"/>
                </a:solidFill>
              </a:rPr>
              <a:t>Co</a:t>
            </a:r>
            <a:r>
              <a:rPr lang="en-GB" b="1" dirty="0">
                <a:solidFill>
                  <a:srgbClr val="00B050"/>
                </a:solidFill>
              </a:rPr>
              <a:t>n</a:t>
            </a:r>
            <a:r>
              <a:rPr lang="en-NL" b="1" dirty="0">
                <a:solidFill>
                  <a:srgbClr val="00B050"/>
                </a:solidFill>
              </a:rPr>
              <a:t>t</a:t>
            </a:r>
            <a:r>
              <a:rPr lang="en-GB" b="1" dirty="0" err="1">
                <a:solidFill>
                  <a:srgbClr val="00B050"/>
                </a:solidFill>
              </a:rPr>
              <a:t>i</a:t>
            </a:r>
            <a:r>
              <a:rPr lang="en-NL" b="1" dirty="0">
                <a:solidFill>
                  <a:srgbClr val="00B050"/>
                </a:solidFill>
              </a:rPr>
              <a:t>n</a:t>
            </a:r>
            <a:r>
              <a:rPr lang="en-GB" b="1" dirty="0">
                <a:solidFill>
                  <a:srgbClr val="00B050"/>
                </a:solidFill>
              </a:rPr>
              <a:t>e</a:t>
            </a:r>
            <a:r>
              <a:rPr lang="en-NL" b="1" dirty="0">
                <a:solidFill>
                  <a:srgbClr val="00B050"/>
                </a:solidFill>
              </a:rPr>
              <a:t>n</a:t>
            </a:r>
            <a:r>
              <a:rPr lang="en-GB" b="1" dirty="0">
                <a:solidFill>
                  <a:srgbClr val="00B050"/>
                </a:solidFill>
              </a:rPr>
              <a:t>t</a:t>
            </a:r>
            <a:r>
              <a:rPr lang="en-NL" b="1" dirty="0">
                <a:solidFill>
                  <a:srgbClr val="00B050"/>
                </a:solidFill>
              </a:rPr>
              <a:t>a</a:t>
            </a:r>
            <a:r>
              <a:rPr lang="en-GB" b="1" dirty="0">
                <a:solidFill>
                  <a:srgbClr val="00B050"/>
                </a:solidFill>
              </a:rPr>
              <a:t>l</a:t>
            </a:r>
            <a:r>
              <a:rPr lang="en-NL" b="1" dirty="0">
                <a:solidFill>
                  <a:srgbClr val="00B050"/>
                </a:solidFill>
              </a:rPr>
              <a:t> form</a:t>
            </a:r>
          </a:p>
          <a:p>
            <a:pPr lvl="1"/>
            <a:r>
              <a:rPr lang="en-NL" b="1" dirty="0">
                <a:solidFill>
                  <a:schemeClr val="accent1">
                    <a:lumMod val="75000"/>
                  </a:schemeClr>
                </a:solidFill>
              </a:rPr>
              <a:t>High arctic </a:t>
            </a:r>
            <a:r>
              <a:rPr lang="en-GB" b="1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NL" b="1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en-NL" b="1" dirty="0">
                <a:solidFill>
                  <a:schemeClr val="accent1">
                    <a:lumMod val="75000"/>
                  </a:schemeClr>
                </a:solidFill>
              </a:rPr>
              <a:t>a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n</a:t>
            </a:r>
            <a:r>
              <a:rPr lang="en-NL" b="1" dirty="0">
                <a:solidFill>
                  <a:schemeClr val="accent1">
                    <a:lumMod val="75000"/>
                  </a:schemeClr>
                </a:solidFill>
              </a:rPr>
              <a:t>d form</a:t>
            </a:r>
          </a:p>
          <a:p>
            <a:pPr lvl="1"/>
            <a:endParaRPr lang="en-NL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6BA5457-CCEF-4414-9EFA-0AB9B203AE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20"/>
          <a:stretch/>
        </p:blipFill>
        <p:spPr>
          <a:xfrm>
            <a:off x="5289452" y="1485275"/>
            <a:ext cx="6752422" cy="469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313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0A20B4-794E-429E-ABBC-F3F67C390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M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t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h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16D1B1B2-F321-4E1D-991A-F7E151B5E64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936674" y="1924099"/>
                <a:ext cx="10515600" cy="4351338"/>
              </a:xfrm>
            </p:spPr>
            <p:txBody>
              <a:bodyPr/>
              <a:lstStyle/>
              <a:p>
                <a:pPr>
                  <a:buClr>
                    <a:schemeClr val="accent1">
                      <a:lumMod val="75000"/>
                    </a:schemeClr>
                  </a:buClr>
                </a:pPr>
                <a:r>
                  <a:rPr lang="en-NL" dirty="0"/>
                  <a:t>Barcoding</a:t>
                </a:r>
              </a:p>
              <a:p>
                <a:pPr lvl="1">
                  <a:buClr>
                    <a:schemeClr val="accent1">
                      <a:lumMod val="75000"/>
                    </a:schemeClr>
                  </a:buClr>
                </a:pPr>
                <a:r>
                  <a:rPr lang="en-NL" dirty="0"/>
                  <a:t>150 </a:t>
                </a:r>
                <a:r>
                  <a:rPr lang="en-GB" dirty="0"/>
                  <a:t>I</a:t>
                </a:r>
                <a:r>
                  <a:rPr lang="en-NL" dirty="0" err="1"/>
                  <a:t>ndividual</a:t>
                </a:r>
                <a:r>
                  <a:rPr lang="en-NL" dirty="0"/>
                  <a:t> </a:t>
                </a:r>
                <a:r>
                  <a:rPr lang="en-GB" dirty="0"/>
                  <a:t>r</a:t>
                </a:r>
                <a:r>
                  <a:rPr lang="en-NL" dirty="0"/>
                  <a:t>e</a:t>
                </a:r>
                <a:r>
                  <a:rPr lang="en-GB" dirty="0" err="1"/>
                  <a:t>i</a:t>
                </a:r>
                <a:r>
                  <a:rPr lang="en-NL" dirty="0"/>
                  <a:t>n</a:t>
                </a:r>
                <a:r>
                  <a:rPr lang="en-GB" dirty="0"/>
                  <a:t>d</a:t>
                </a:r>
                <a:r>
                  <a:rPr lang="en-NL" dirty="0"/>
                  <a:t>e</a:t>
                </a:r>
                <a:r>
                  <a:rPr lang="en-GB" dirty="0"/>
                  <a:t>e</a:t>
                </a:r>
                <a:r>
                  <a:rPr lang="en-NL" dirty="0"/>
                  <a:t>r</a:t>
                </a:r>
              </a:p>
              <a:p>
                <a:pPr lvl="1">
                  <a:buClr>
                    <a:schemeClr val="accent1">
                      <a:lumMod val="75000"/>
                    </a:schemeClr>
                  </a:buClr>
                </a:pPr>
                <a:r>
                  <a:rPr lang="en-NL" dirty="0"/>
                  <a:t>Target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NL" b="0" i="1" smtClean="0">
                            <a:latin typeface="Cambria Math" panose="02040503050406030204" pitchFamily="18" charset="0"/>
                          </a:rPr>
                          <m:t>𝑡𝑅𝑁𝐴</m:t>
                        </m:r>
                      </m:e>
                      <m:sup>
                        <m:r>
                          <a:rPr lang="en-NL" b="0" i="1" smtClean="0">
                            <a:latin typeface="Cambria Math" panose="02040503050406030204" pitchFamily="18" charset="0"/>
                          </a:rPr>
                          <m:t>𝑝𝑟𝑜</m:t>
                        </m:r>
                      </m:sup>
                    </m:sSup>
                  </m:oMath>
                </a14:m>
                <a:r>
                  <a:rPr lang="en-NL" i="1" dirty="0"/>
                  <a:t> </a:t>
                </a:r>
                <a:r>
                  <a:rPr lang="en-GB" i="1" dirty="0"/>
                  <a:t>g</a:t>
                </a:r>
                <a:r>
                  <a:rPr lang="en-NL" i="1" dirty="0"/>
                  <a:t>e</a:t>
                </a:r>
                <a:r>
                  <a:rPr lang="en-GB" i="1" dirty="0"/>
                  <a:t>n</a:t>
                </a:r>
                <a:r>
                  <a:rPr lang="en-NL" i="1" dirty="0"/>
                  <a:t>e</a:t>
                </a:r>
              </a:p>
              <a:p>
                <a:pPr lvl="1">
                  <a:buClr>
                    <a:schemeClr val="accent1">
                      <a:lumMod val="75000"/>
                    </a:schemeClr>
                  </a:buClr>
                </a:pPr>
                <a:r>
                  <a:rPr lang="en-NL" dirty="0"/>
                  <a:t>Thermo-</a:t>
                </a:r>
                <a:r>
                  <a:rPr lang="en-NL" dirty="0" err="1"/>
                  <a:t>Sequenase</a:t>
                </a:r>
                <a:r>
                  <a:rPr lang="en-NL" dirty="0"/>
                  <a:t> kit: 470</a:t>
                </a:r>
                <a:r>
                  <a:rPr lang="en-GB" dirty="0"/>
                  <a:t>b</a:t>
                </a:r>
                <a:r>
                  <a:rPr lang="en-NL" dirty="0"/>
                  <a:t>p </a:t>
                </a:r>
                <a:r>
                  <a:rPr lang="en-GB" dirty="0"/>
                  <a:t>r</a:t>
                </a:r>
                <a:r>
                  <a:rPr lang="en-NL" dirty="0"/>
                  <a:t>e</a:t>
                </a:r>
                <a:r>
                  <a:rPr lang="en-GB" dirty="0"/>
                  <a:t>g</a:t>
                </a:r>
                <a:r>
                  <a:rPr lang="en-NL" dirty="0" err="1"/>
                  <a:t>i</a:t>
                </a:r>
                <a:r>
                  <a:rPr lang="en-GB" dirty="0"/>
                  <a:t>o</a:t>
                </a:r>
                <a:r>
                  <a:rPr lang="en-NL" dirty="0"/>
                  <a:t>n </a:t>
                </a:r>
                <a:r>
                  <a:rPr lang="en-GB" dirty="0"/>
                  <a:t>m</a:t>
                </a:r>
                <a:r>
                  <a:rPr lang="en-NL" dirty="0"/>
                  <a:t>t</a:t>
                </a:r>
                <a:r>
                  <a:rPr lang="en-GB" dirty="0"/>
                  <a:t>D</a:t>
                </a:r>
                <a:r>
                  <a:rPr lang="en-NL" dirty="0"/>
                  <a:t>N</a:t>
                </a:r>
                <a:r>
                  <a:rPr lang="en-GB" dirty="0"/>
                  <a:t>A</a:t>
                </a:r>
                <a:r>
                  <a:rPr lang="en-NL" dirty="0"/>
                  <a:t> (45 amplifications)</a:t>
                </a:r>
              </a:p>
              <a:p>
                <a:pPr lvl="1">
                  <a:buClr>
                    <a:schemeClr val="accent1">
                      <a:lumMod val="75000"/>
                    </a:schemeClr>
                  </a:buClr>
                </a:pPr>
                <a:endParaRPr lang="en-NL" dirty="0"/>
              </a:p>
              <a:p>
                <a:pPr>
                  <a:buClr>
                    <a:schemeClr val="accent1">
                      <a:lumMod val="75000"/>
                    </a:schemeClr>
                  </a:buClr>
                </a:pPr>
                <a:r>
                  <a:rPr lang="en-GB" dirty="0"/>
                  <a:t>A</a:t>
                </a:r>
                <a:r>
                  <a:rPr lang="en-NL" dirty="0"/>
                  <a:t>n</a:t>
                </a:r>
                <a:r>
                  <a:rPr lang="en-GB" dirty="0"/>
                  <a:t>a</a:t>
                </a:r>
                <a:r>
                  <a:rPr lang="en-NL" dirty="0"/>
                  <a:t>l</a:t>
                </a:r>
                <a:r>
                  <a:rPr lang="en-GB" dirty="0"/>
                  <a:t>y</a:t>
                </a:r>
                <a:r>
                  <a:rPr lang="en-NL" dirty="0"/>
                  <a:t>s</a:t>
                </a:r>
                <a:r>
                  <a:rPr lang="en-GB" dirty="0" err="1"/>
                  <a:t>i</a:t>
                </a:r>
                <a:r>
                  <a:rPr lang="en-NL" dirty="0"/>
                  <a:t>s</a:t>
                </a:r>
              </a:p>
              <a:p>
                <a:pPr lvl="1">
                  <a:buClr>
                    <a:schemeClr val="accent1">
                      <a:lumMod val="75000"/>
                    </a:schemeClr>
                  </a:buClr>
                </a:pPr>
                <a:r>
                  <a:rPr lang="en-GB" dirty="0"/>
                  <a:t>C</a:t>
                </a:r>
                <a:r>
                  <a:rPr lang="en-NL" dirty="0"/>
                  <a:t>o</a:t>
                </a:r>
                <a:r>
                  <a:rPr lang="en-GB" dirty="0"/>
                  <a:t>n</a:t>
                </a:r>
                <a:r>
                  <a:rPr lang="en-NL" dirty="0"/>
                  <a:t>s</a:t>
                </a:r>
                <a:r>
                  <a:rPr lang="en-GB" dirty="0"/>
                  <a:t>t</a:t>
                </a:r>
                <a:r>
                  <a:rPr lang="en-NL" dirty="0"/>
                  <a:t>r</a:t>
                </a:r>
                <a:r>
                  <a:rPr lang="en-GB" dirty="0"/>
                  <a:t>u</a:t>
                </a:r>
                <a:r>
                  <a:rPr lang="en-NL" dirty="0"/>
                  <a:t>c</a:t>
                </a:r>
                <a:r>
                  <a:rPr lang="en-GB" dirty="0"/>
                  <a:t>t</a:t>
                </a:r>
                <a:r>
                  <a:rPr lang="en-NL" dirty="0"/>
                  <a:t> </a:t>
                </a:r>
                <a:r>
                  <a:rPr lang="en-GB" dirty="0"/>
                  <a:t>p</a:t>
                </a:r>
                <a:r>
                  <a:rPr lang="en-NL" dirty="0"/>
                  <a:t>h</a:t>
                </a:r>
                <a:r>
                  <a:rPr lang="en-GB" dirty="0"/>
                  <a:t>y</a:t>
                </a:r>
                <a:r>
                  <a:rPr lang="en-NL" dirty="0"/>
                  <a:t>l</a:t>
                </a:r>
                <a:r>
                  <a:rPr lang="en-GB" dirty="0"/>
                  <a:t>o</a:t>
                </a:r>
                <a:r>
                  <a:rPr lang="en-NL" dirty="0"/>
                  <a:t>g</a:t>
                </a:r>
                <a:r>
                  <a:rPr lang="en-GB" dirty="0"/>
                  <a:t>e</a:t>
                </a:r>
                <a:r>
                  <a:rPr lang="en-NL" dirty="0" err="1"/>
                  <a:t>netic</a:t>
                </a:r>
                <a:r>
                  <a:rPr lang="en-NL" dirty="0"/>
                  <a:t> </a:t>
                </a:r>
                <a:r>
                  <a:rPr lang="en-GB" dirty="0"/>
                  <a:t>t</a:t>
                </a:r>
                <a:r>
                  <a:rPr lang="en-NL" dirty="0"/>
                  <a:t>r</a:t>
                </a:r>
                <a:r>
                  <a:rPr lang="en-GB" dirty="0"/>
                  <a:t>e</a:t>
                </a:r>
                <a:r>
                  <a:rPr lang="en-NL" dirty="0"/>
                  <a:t>e</a:t>
                </a:r>
                <a:r>
                  <a:rPr lang="en-GB" dirty="0"/>
                  <a:t>s</a:t>
                </a:r>
                <a:r>
                  <a:rPr lang="en-NL" dirty="0"/>
                  <a:t> </a:t>
                </a:r>
                <a:r>
                  <a:rPr lang="en-GB" dirty="0"/>
                  <a:t>u</a:t>
                </a:r>
                <a:r>
                  <a:rPr lang="en-NL" dirty="0"/>
                  <a:t>s</a:t>
                </a:r>
                <a:r>
                  <a:rPr lang="en-GB" dirty="0" err="1"/>
                  <a:t>i</a:t>
                </a:r>
                <a:r>
                  <a:rPr lang="en-NL" dirty="0"/>
                  <a:t>n</a:t>
                </a:r>
                <a:r>
                  <a:rPr lang="en-GB" dirty="0"/>
                  <a:t>g</a:t>
                </a:r>
                <a:r>
                  <a:rPr lang="en-NL" dirty="0"/>
                  <a:t> </a:t>
                </a:r>
                <a:r>
                  <a:rPr lang="en-GB" dirty="0"/>
                  <a:t>t</a:t>
                </a:r>
                <a:r>
                  <a:rPr lang="en-NL" dirty="0"/>
                  <a:t>h</a:t>
                </a:r>
                <a:r>
                  <a:rPr lang="en-GB" dirty="0"/>
                  <a:t>e</a:t>
                </a:r>
                <a:r>
                  <a:rPr lang="en-NL" dirty="0"/>
                  <a:t> </a:t>
                </a:r>
                <a:r>
                  <a:rPr lang="en-GB" dirty="0"/>
                  <a:t>B</a:t>
                </a:r>
                <a:r>
                  <a:rPr lang="en-NL" dirty="0"/>
                  <a:t>a</a:t>
                </a:r>
                <a:r>
                  <a:rPr lang="en-GB" dirty="0"/>
                  <a:t>y</a:t>
                </a:r>
                <a:r>
                  <a:rPr lang="en-NL" dirty="0"/>
                  <a:t>e</a:t>
                </a:r>
                <a:r>
                  <a:rPr lang="en-GB" dirty="0"/>
                  <a:t>s</a:t>
                </a:r>
                <a:r>
                  <a:rPr lang="en-NL" dirty="0" err="1"/>
                  <a:t>i</a:t>
                </a:r>
                <a:r>
                  <a:rPr lang="en-GB" dirty="0"/>
                  <a:t>a</a:t>
                </a:r>
                <a:r>
                  <a:rPr lang="en-NL" dirty="0"/>
                  <a:t>n </a:t>
                </a:r>
                <a:r>
                  <a:rPr lang="en-GB" dirty="0"/>
                  <a:t>a</a:t>
                </a:r>
                <a:r>
                  <a:rPr lang="en-NL" dirty="0"/>
                  <a:t>p</a:t>
                </a:r>
                <a:r>
                  <a:rPr lang="en-GB" dirty="0"/>
                  <a:t>p</a:t>
                </a:r>
                <a:r>
                  <a:rPr lang="en-NL" dirty="0"/>
                  <a:t>r</a:t>
                </a:r>
                <a:r>
                  <a:rPr lang="en-GB" dirty="0"/>
                  <a:t>o</a:t>
                </a:r>
                <a:r>
                  <a:rPr lang="en-NL" dirty="0"/>
                  <a:t>a</a:t>
                </a:r>
                <a:r>
                  <a:rPr lang="en-GB" dirty="0"/>
                  <a:t>c</a:t>
                </a:r>
                <a:r>
                  <a:rPr lang="en-NL" dirty="0"/>
                  <a:t>h</a:t>
                </a:r>
              </a:p>
              <a:p>
                <a:pPr lvl="1">
                  <a:buClr>
                    <a:schemeClr val="accent1">
                      <a:lumMod val="75000"/>
                    </a:schemeClr>
                  </a:buClr>
                </a:pPr>
                <a:r>
                  <a:rPr lang="en-GB" dirty="0"/>
                  <a:t>M</a:t>
                </a:r>
                <a:r>
                  <a:rPr lang="en-NL" dirty="0" err="1"/>
                  <a:t>i</a:t>
                </a:r>
                <a:r>
                  <a:rPr lang="en-GB" dirty="0"/>
                  <a:t>n</a:t>
                </a:r>
                <a:r>
                  <a:rPr lang="en-NL" dirty="0" err="1"/>
                  <a:t>i</a:t>
                </a:r>
                <a:r>
                  <a:rPr lang="en-GB" dirty="0"/>
                  <a:t>m</a:t>
                </a:r>
                <a:r>
                  <a:rPr lang="en-NL" dirty="0"/>
                  <a:t>u</a:t>
                </a:r>
                <a:r>
                  <a:rPr lang="en-GB" dirty="0"/>
                  <a:t>m</a:t>
                </a:r>
                <a:r>
                  <a:rPr lang="en-NL" dirty="0"/>
                  <a:t> </a:t>
                </a:r>
                <a:r>
                  <a:rPr lang="en-NL" dirty="0" err="1"/>
                  <a:t>Sp</a:t>
                </a:r>
                <a:r>
                  <a:rPr lang="en-GB" dirty="0"/>
                  <a:t>a</a:t>
                </a:r>
                <a:r>
                  <a:rPr lang="en-NL" dirty="0"/>
                  <a:t>n</a:t>
                </a:r>
                <a:r>
                  <a:rPr lang="en-GB" dirty="0"/>
                  <a:t>n</a:t>
                </a:r>
                <a:r>
                  <a:rPr lang="en-NL" dirty="0" err="1"/>
                  <a:t>i</a:t>
                </a:r>
                <a:r>
                  <a:rPr lang="en-GB" dirty="0"/>
                  <a:t>n</a:t>
                </a:r>
                <a:r>
                  <a:rPr lang="en-NL" dirty="0"/>
                  <a:t>g Ne</a:t>
                </a:r>
                <a:r>
                  <a:rPr lang="en-GB" dirty="0"/>
                  <a:t>t</a:t>
                </a:r>
                <a:r>
                  <a:rPr lang="en-NL" dirty="0"/>
                  <a:t>work (</a:t>
                </a:r>
                <a:r>
                  <a:rPr lang="en-GB" dirty="0"/>
                  <a:t>M</a:t>
                </a:r>
                <a:r>
                  <a:rPr lang="en-NL" dirty="0"/>
                  <a:t>S</a:t>
                </a:r>
                <a:r>
                  <a:rPr lang="en-GB" dirty="0"/>
                  <a:t>N</a:t>
                </a:r>
                <a:r>
                  <a:rPr lang="en-NL" dirty="0"/>
                  <a:t>)</a:t>
                </a:r>
              </a:p>
              <a:p>
                <a:pPr lvl="1">
                  <a:buClr>
                    <a:schemeClr val="accent1">
                      <a:lumMod val="75000"/>
                    </a:schemeClr>
                  </a:buClr>
                </a:pPr>
                <a:r>
                  <a:rPr lang="en-GB" dirty="0"/>
                  <a:t>M</a:t>
                </a:r>
                <a:r>
                  <a:rPr lang="en-NL" dirty="0" err="1"/>
                  <a:t>i</a:t>
                </a:r>
                <a:r>
                  <a:rPr lang="en-GB" dirty="0"/>
                  <a:t>s</a:t>
                </a:r>
                <a:r>
                  <a:rPr lang="en-NL" dirty="0"/>
                  <a:t>m</a:t>
                </a:r>
                <a:r>
                  <a:rPr lang="en-GB" dirty="0"/>
                  <a:t>a</a:t>
                </a:r>
                <a:r>
                  <a:rPr lang="en-NL" dirty="0"/>
                  <a:t>t</a:t>
                </a:r>
                <a:r>
                  <a:rPr lang="en-GB" dirty="0"/>
                  <a:t>c</a:t>
                </a:r>
                <a:r>
                  <a:rPr lang="en-NL" dirty="0"/>
                  <a:t>h </a:t>
                </a:r>
                <a:r>
                  <a:rPr lang="en-GB" dirty="0"/>
                  <a:t>d</a:t>
                </a:r>
                <a:r>
                  <a:rPr lang="en-NL" dirty="0" err="1"/>
                  <a:t>i</a:t>
                </a:r>
                <a:r>
                  <a:rPr lang="en-GB" dirty="0"/>
                  <a:t>s</a:t>
                </a:r>
                <a:r>
                  <a:rPr lang="en-NL" dirty="0"/>
                  <a:t>t</a:t>
                </a:r>
                <a:r>
                  <a:rPr lang="en-GB" dirty="0"/>
                  <a:t>r</a:t>
                </a:r>
                <a:r>
                  <a:rPr lang="en-NL" dirty="0" err="1"/>
                  <a:t>i</a:t>
                </a:r>
                <a:r>
                  <a:rPr lang="en-GB" dirty="0"/>
                  <a:t>b</a:t>
                </a:r>
                <a:r>
                  <a:rPr lang="en-NL" dirty="0"/>
                  <a:t>u</a:t>
                </a:r>
                <a:r>
                  <a:rPr lang="en-GB" dirty="0"/>
                  <a:t>t</a:t>
                </a:r>
                <a:r>
                  <a:rPr lang="en-NL" dirty="0" err="1"/>
                  <a:t>i</a:t>
                </a:r>
                <a:r>
                  <a:rPr lang="en-GB" dirty="0"/>
                  <a:t>o</a:t>
                </a:r>
                <a:r>
                  <a:rPr lang="en-NL" dirty="0"/>
                  <a:t>n </a:t>
                </a:r>
              </a:p>
              <a:p>
                <a:endParaRPr lang="en-NL" dirty="0"/>
              </a:p>
              <a:p>
                <a:endParaRPr lang="en-NL" dirty="0"/>
              </a:p>
              <a:p>
                <a:endParaRPr lang="en-NL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3" name="Tijdelijke aanduiding voor inhoud 2">
                <a:extLst>
                  <a:ext uri="{FF2B5EF4-FFF2-40B4-BE49-F238E27FC236}">
                    <a16:creationId xmlns:a16="http://schemas.microsoft.com/office/drawing/2014/main" id="{16D1B1B2-F321-4E1D-991A-F7E151B5E6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36674" y="1924099"/>
                <a:ext cx="10515600" cy="4351338"/>
              </a:xfrm>
              <a:blipFill>
                <a:blip r:embed="rId2"/>
                <a:stretch>
                  <a:fillRect l="-1043" t="-2384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2" descr="http://www.supercoloring.com/sites/default/files/styles/how_to_draw_medium/public/htd/2015/10/reindeer-0-how-to-draw.png">
            <a:extLst>
              <a:ext uri="{FF2B5EF4-FFF2-40B4-BE49-F238E27FC236}">
                <a16:creationId xmlns:a16="http://schemas.microsoft.com/office/drawing/2014/main" id="{32F4E1E3-6ED3-488C-9079-C5CBF85EB3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/>
                    </a14:imgEffect>
                    <a14:imgEffect>
                      <a14:saturation sat="33000"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604"/>
          <a:stretch/>
        </p:blipFill>
        <p:spPr bwMode="auto">
          <a:xfrm>
            <a:off x="9489024" y="5135526"/>
            <a:ext cx="2558674" cy="157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6831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1E65D4-16E5-4EF3-A43B-046C84BE8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R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u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t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s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EBF16E6-7DAE-4E5C-BF44-DE09485573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3428"/>
            <a:ext cx="3328809" cy="4351338"/>
          </a:xfrm>
        </p:spPr>
        <p:txBody>
          <a:bodyPr/>
          <a:lstStyle/>
          <a:p>
            <a:pPr>
              <a:buClr>
                <a:schemeClr val="accent1">
                  <a:lumMod val="75000"/>
                </a:schemeClr>
              </a:buClr>
            </a:pPr>
            <a:r>
              <a:rPr lang="en-NL" dirty="0"/>
              <a:t>3 </a:t>
            </a:r>
            <a:r>
              <a:rPr lang="en-GB" dirty="0"/>
              <a:t>H</a:t>
            </a:r>
            <a:r>
              <a:rPr lang="en-NL" dirty="0" err="1"/>
              <a:t>aplotypes</a:t>
            </a:r>
            <a:endParaRPr lang="en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9772FB5B-5A7C-45C5-B505-0282468B55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62" t="12930" r="30653" b="826"/>
          <a:stretch/>
        </p:blipFill>
        <p:spPr>
          <a:xfrm>
            <a:off x="3935103" y="300739"/>
            <a:ext cx="4173018" cy="5866922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A1BECD41-6EC5-4FDF-AA01-EA35A7DEB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85" t="19677" r="27654" b="4481"/>
          <a:stretch/>
        </p:blipFill>
        <p:spPr>
          <a:xfrm>
            <a:off x="145900" y="2413002"/>
            <a:ext cx="3604191" cy="3751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16E597F1-F105-44B2-9C47-3843BFBEC52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846" t="14341" r="31231" b="19575"/>
          <a:stretch/>
        </p:blipFill>
        <p:spPr>
          <a:xfrm>
            <a:off x="8278045" y="2402530"/>
            <a:ext cx="3753134" cy="3762331"/>
          </a:xfrm>
          <a:prstGeom prst="rect">
            <a:avLst/>
          </a:prstGeom>
          <a:ln w="28575">
            <a:solidFill>
              <a:schemeClr val="accent1">
                <a:lumMod val="75000"/>
              </a:schemeClr>
            </a:solidFill>
          </a:ln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id="{40AE400B-09C4-4E4C-9DBD-C352A30EB229}"/>
              </a:ext>
            </a:extLst>
          </p:cNvPr>
          <p:cNvSpPr txBox="1"/>
          <p:nvPr/>
        </p:nvSpPr>
        <p:spPr>
          <a:xfrm>
            <a:off x="383433" y="6167661"/>
            <a:ext cx="310183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L" dirty="0"/>
              <a:t>M</a:t>
            </a:r>
            <a:r>
              <a:rPr lang="en-GB" dirty="0" err="1"/>
              <a:t>i</a:t>
            </a:r>
            <a:r>
              <a:rPr lang="en-NL" dirty="0"/>
              <a:t>n</a:t>
            </a:r>
            <a:r>
              <a:rPr lang="en-GB" dirty="0" err="1"/>
              <a:t>i</a:t>
            </a:r>
            <a:r>
              <a:rPr lang="en-NL" dirty="0"/>
              <a:t>m</a:t>
            </a:r>
            <a:r>
              <a:rPr lang="en-GB" dirty="0"/>
              <a:t>u</a:t>
            </a:r>
            <a:r>
              <a:rPr lang="en-NL" dirty="0"/>
              <a:t>m </a:t>
            </a:r>
            <a:r>
              <a:rPr lang="en-GB" dirty="0"/>
              <a:t>s</a:t>
            </a:r>
            <a:r>
              <a:rPr lang="en-NL" dirty="0"/>
              <a:t>p</a:t>
            </a:r>
            <a:r>
              <a:rPr lang="en-GB" dirty="0"/>
              <a:t>a</a:t>
            </a:r>
            <a:r>
              <a:rPr lang="en-NL" dirty="0"/>
              <a:t>n</a:t>
            </a:r>
            <a:r>
              <a:rPr lang="en-GB" dirty="0"/>
              <a:t>n</a:t>
            </a:r>
            <a:r>
              <a:rPr lang="en-NL" dirty="0" err="1"/>
              <a:t>i</a:t>
            </a:r>
            <a:r>
              <a:rPr lang="en-GB" dirty="0"/>
              <a:t>n</a:t>
            </a:r>
            <a:r>
              <a:rPr lang="en-NL" dirty="0"/>
              <a:t>g </a:t>
            </a:r>
            <a:r>
              <a:rPr lang="en-GB" dirty="0"/>
              <a:t>n</a:t>
            </a:r>
            <a:r>
              <a:rPr lang="en-NL" dirty="0"/>
              <a:t>e</a:t>
            </a:r>
            <a:r>
              <a:rPr lang="en-GB" dirty="0"/>
              <a:t>t</a:t>
            </a:r>
            <a:r>
              <a:rPr lang="en-NL" dirty="0"/>
              <a:t>w</a:t>
            </a:r>
            <a:r>
              <a:rPr lang="en-GB" dirty="0"/>
              <a:t>o</a:t>
            </a:r>
            <a:r>
              <a:rPr lang="en-NL" dirty="0"/>
              <a:t>r</a:t>
            </a:r>
            <a:r>
              <a:rPr lang="en-GB" dirty="0"/>
              <a:t>k</a:t>
            </a:r>
            <a:r>
              <a:rPr lang="en-NL" dirty="0"/>
              <a:t> </a:t>
            </a:r>
            <a:endParaRPr lang="en-GB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13599DD6-53FB-47A3-A3A0-60745C5D8E29}"/>
              </a:ext>
            </a:extLst>
          </p:cNvPr>
          <p:cNvSpPr txBox="1"/>
          <p:nvPr/>
        </p:nvSpPr>
        <p:spPr>
          <a:xfrm>
            <a:off x="4009491" y="6167661"/>
            <a:ext cx="41730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NL" dirty="0"/>
              <a:t>C</a:t>
            </a:r>
            <a:r>
              <a:rPr lang="en-GB" dirty="0"/>
              <a:t>l</a:t>
            </a:r>
            <a:r>
              <a:rPr lang="en-NL" dirty="0"/>
              <a:t>o</a:t>
            </a:r>
            <a:r>
              <a:rPr lang="en-GB" dirty="0"/>
              <a:t>c</a:t>
            </a:r>
            <a:r>
              <a:rPr lang="en-NL" dirty="0"/>
              <a:t>k-constrained tree </a:t>
            </a:r>
          </a:p>
          <a:p>
            <a:pPr algn="ctr"/>
            <a:r>
              <a:rPr lang="en-NL" dirty="0"/>
              <a:t>(50% of variation explained)</a:t>
            </a:r>
            <a:endParaRPr lang="en-GB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35EFAF4A-5E9B-415A-B938-6D0E0B7E9B23}"/>
              </a:ext>
            </a:extLst>
          </p:cNvPr>
          <p:cNvSpPr txBox="1"/>
          <p:nvPr/>
        </p:nvSpPr>
        <p:spPr>
          <a:xfrm>
            <a:off x="8423723" y="6167661"/>
            <a:ext cx="3518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dirty="0"/>
              <a:t>Geographic </a:t>
            </a:r>
            <a:r>
              <a:rPr lang="en-NL" dirty="0" err="1"/>
              <a:t>distrib</a:t>
            </a:r>
            <a:r>
              <a:rPr lang="en-GB" dirty="0"/>
              <a:t>u</a:t>
            </a:r>
            <a:r>
              <a:rPr lang="en-NL" dirty="0"/>
              <a:t>t</a:t>
            </a:r>
            <a:r>
              <a:rPr lang="en-GB" dirty="0" err="1"/>
              <a:t>i</a:t>
            </a:r>
            <a:r>
              <a:rPr lang="en-NL" dirty="0"/>
              <a:t>o</a:t>
            </a:r>
            <a:r>
              <a:rPr lang="en-GB" dirty="0"/>
              <a:t>n</a:t>
            </a:r>
            <a:r>
              <a:rPr lang="en-NL" dirty="0"/>
              <a:t> </a:t>
            </a:r>
            <a:r>
              <a:rPr lang="en-GB" dirty="0"/>
              <a:t>o</a:t>
            </a:r>
            <a:r>
              <a:rPr lang="en-NL" dirty="0"/>
              <a:t>f </a:t>
            </a:r>
            <a:r>
              <a:rPr lang="en-GB" dirty="0"/>
              <a:t>t</a:t>
            </a:r>
            <a:r>
              <a:rPr lang="en-NL" dirty="0"/>
              <a:t>h</a:t>
            </a:r>
            <a:r>
              <a:rPr lang="en-GB" dirty="0"/>
              <a:t>e</a:t>
            </a:r>
            <a:r>
              <a:rPr lang="en-NL" dirty="0"/>
              <a:t> </a:t>
            </a:r>
            <a:r>
              <a:rPr lang="en-GB" dirty="0"/>
              <a:t>h</a:t>
            </a:r>
            <a:r>
              <a:rPr lang="en-NL" dirty="0" err="1"/>
              <a:t>aplotypes</a:t>
            </a:r>
            <a:endParaRPr lang="en-GB" dirty="0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99BF4583-7BA0-4628-BF86-0BDAF052146E}"/>
              </a:ext>
            </a:extLst>
          </p:cNvPr>
          <p:cNvSpPr txBox="1"/>
          <p:nvPr/>
        </p:nvSpPr>
        <p:spPr>
          <a:xfrm>
            <a:off x="8789081" y="1786399"/>
            <a:ext cx="3152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NL" sz="2800" dirty="0"/>
              <a:t>3 </a:t>
            </a:r>
            <a:r>
              <a:rPr lang="en-GB" sz="2800" dirty="0"/>
              <a:t>R</a:t>
            </a:r>
            <a:r>
              <a:rPr lang="en-NL" sz="2800" dirty="0"/>
              <a:t>e</a:t>
            </a:r>
            <a:r>
              <a:rPr lang="en-GB" sz="2800" dirty="0"/>
              <a:t>f</a:t>
            </a:r>
            <a:r>
              <a:rPr lang="en-NL" sz="2800" dirty="0" err="1"/>
              <a:t>ugia</a:t>
            </a:r>
            <a:endParaRPr lang="en-GB" sz="2800" dirty="0"/>
          </a:p>
        </p:txBody>
      </p: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5D17A692-E9CA-4CFB-B557-CC519136C312}"/>
              </a:ext>
            </a:extLst>
          </p:cNvPr>
          <p:cNvCxnSpPr>
            <a:cxnSpLocks/>
          </p:cNvCxnSpPr>
          <p:nvPr/>
        </p:nvCxnSpPr>
        <p:spPr>
          <a:xfrm flipH="1">
            <a:off x="8278045" y="631724"/>
            <a:ext cx="745663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kstvak 16">
            <a:extLst>
              <a:ext uri="{FF2B5EF4-FFF2-40B4-BE49-F238E27FC236}">
                <a16:creationId xmlns:a16="http://schemas.microsoft.com/office/drawing/2014/main" id="{78932C4A-726B-4F3E-963F-339DEC226A9B}"/>
              </a:ext>
            </a:extLst>
          </p:cNvPr>
          <p:cNvSpPr txBox="1"/>
          <p:nvPr/>
        </p:nvSpPr>
        <p:spPr>
          <a:xfrm>
            <a:off x="9023708" y="308558"/>
            <a:ext cx="1846734" cy="646331"/>
          </a:xfrm>
          <a:prstGeom prst="rect">
            <a:avLst/>
          </a:prstGeom>
          <a:noFill/>
          <a:ln w="19050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NL" dirty="0"/>
              <a:t>O</a:t>
            </a:r>
            <a:r>
              <a:rPr lang="en-GB" dirty="0"/>
              <a:t>u</a:t>
            </a:r>
            <a:r>
              <a:rPr lang="en-NL" dirty="0"/>
              <a:t>t</a:t>
            </a:r>
            <a:r>
              <a:rPr lang="en-GB" dirty="0"/>
              <a:t>g</a:t>
            </a:r>
            <a:r>
              <a:rPr lang="en-NL" dirty="0"/>
              <a:t>r</a:t>
            </a:r>
            <a:r>
              <a:rPr lang="en-GB" dirty="0"/>
              <a:t>o</a:t>
            </a:r>
            <a:r>
              <a:rPr lang="en-NL" dirty="0"/>
              <a:t>u</a:t>
            </a:r>
            <a:r>
              <a:rPr lang="en-GB" dirty="0"/>
              <a:t>p</a:t>
            </a:r>
            <a:r>
              <a:rPr lang="en-NL" dirty="0"/>
              <a:t>: </a:t>
            </a:r>
            <a:r>
              <a:rPr lang="en-GB" dirty="0"/>
              <a:t>M</a:t>
            </a:r>
            <a:r>
              <a:rPr lang="en-NL" dirty="0"/>
              <a:t>o</a:t>
            </a:r>
            <a:r>
              <a:rPr lang="en-GB" dirty="0"/>
              <a:t>o</a:t>
            </a:r>
            <a:r>
              <a:rPr lang="en-NL" dirty="0"/>
              <a:t>s</a:t>
            </a:r>
            <a:r>
              <a:rPr lang="en-GB" dirty="0"/>
              <a:t>e</a:t>
            </a:r>
            <a:endParaRPr lang="en-NL" dirty="0"/>
          </a:p>
          <a:p>
            <a:r>
              <a:rPr lang="en-NL" dirty="0"/>
              <a:t>(</a:t>
            </a:r>
            <a:r>
              <a:rPr lang="en-GB" i="1" dirty="0"/>
              <a:t>A</a:t>
            </a:r>
            <a:r>
              <a:rPr lang="en-NL" i="1" dirty="0"/>
              <a:t>l</a:t>
            </a:r>
            <a:r>
              <a:rPr lang="en-GB" i="1" dirty="0"/>
              <a:t>c</a:t>
            </a:r>
            <a:r>
              <a:rPr lang="en-NL" i="1" dirty="0"/>
              <a:t>e</a:t>
            </a:r>
            <a:r>
              <a:rPr lang="en-GB" i="1" dirty="0"/>
              <a:t>s</a:t>
            </a:r>
            <a:r>
              <a:rPr lang="en-NL" i="1" dirty="0"/>
              <a:t> </a:t>
            </a:r>
            <a:r>
              <a:rPr lang="en-NL" i="1" dirty="0" err="1"/>
              <a:t>alces</a:t>
            </a:r>
            <a:r>
              <a:rPr lang="en-NL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3996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6CCB37-C7E7-40A3-B2B7-405A9FD38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84482"/>
            <a:ext cx="12191999" cy="6309995"/>
          </a:xfrm>
        </p:spPr>
        <p:txBody>
          <a:bodyPr>
            <a:normAutofit fontScale="90000"/>
          </a:bodyPr>
          <a:lstStyle/>
          <a:p>
            <a:pPr algn="ctr"/>
            <a:br>
              <a:rPr lang="en-NL" sz="6000" dirty="0"/>
            </a:br>
            <a:br>
              <a:rPr lang="en-NL" sz="6000" dirty="0"/>
            </a:br>
            <a:br>
              <a:rPr lang="en-NL" sz="6000" dirty="0"/>
            </a:br>
            <a:br>
              <a:rPr lang="en-NL" sz="6000" dirty="0"/>
            </a:br>
            <a:br>
              <a:rPr lang="en-NL" sz="6000" dirty="0"/>
            </a:br>
            <a:br>
              <a:rPr lang="en-NL" sz="6000" dirty="0"/>
            </a:br>
            <a:br>
              <a:rPr lang="en-NL" sz="6000" dirty="0"/>
            </a:br>
            <a:r>
              <a:rPr lang="en-NL" sz="6700" b="1" dirty="0"/>
              <a:t>Questions </a:t>
            </a:r>
            <a:r>
              <a:rPr lang="en-GB" sz="6700" b="1" dirty="0"/>
              <a:t>o</a:t>
            </a:r>
            <a:r>
              <a:rPr lang="en-NL" sz="6700" b="1" dirty="0"/>
              <a:t>r Comments?</a:t>
            </a:r>
            <a:endParaRPr lang="en-GB" sz="6700" b="1" dirty="0"/>
          </a:p>
        </p:txBody>
      </p:sp>
    </p:spTree>
    <p:extLst>
      <p:ext uri="{BB962C8B-B14F-4D97-AF65-F5344CB8AC3E}">
        <p14:creationId xmlns:p14="http://schemas.microsoft.com/office/powerpoint/2010/main" val="277725625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426</Words>
  <Application>Microsoft Office PowerPoint</Application>
  <PresentationFormat>Breedbeeld</PresentationFormat>
  <Paragraphs>34</Paragraphs>
  <Slides>5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Kantoorthema</vt:lpstr>
      <vt:lpstr>Refugial origins of reindeer (Rangifer tarandus)  inferred from mitochrondrial DNA sequences</vt:lpstr>
      <vt:lpstr>Introduction</vt:lpstr>
      <vt:lpstr>Methods</vt:lpstr>
      <vt:lpstr>Results</vt:lpstr>
      <vt:lpstr>       Questions or Comments?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REFUGIAL ORIGINS OF REINDEER (RANGIFER TARANDUS L.) INFERRED FROM MITOCHONDRIAL DNA SEQUENCES</dc:title>
  <dc:creator>Sybren Hilgen</dc:creator>
  <cp:lastModifiedBy>Sybren Hilgen</cp:lastModifiedBy>
  <cp:revision>24</cp:revision>
  <dcterms:created xsi:type="dcterms:W3CDTF">2019-11-27T09:27:31Z</dcterms:created>
  <dcterms:modified xsi:type="dcterms:W3CDTF">2019-11-28T22:18:40Z</dcterms:modified>
</cp:coreProperties>
</file>

<file path=docProps/thumbnail.jpeg>
</file>